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media/image8.JPG" ContentType="image/pn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1" r:id="rId4"/>
    <p:sldId id="263" r:id="rId5"/>
    <p:sldId id="258" r:id="rId6"/>
    <p:sldId id="262" r:id="rId7"/>
    <p:sldId id="259" r:id="rId8"/>
    <p:sldId id="260" r:id="rId9"/>
    <p:sldId id="264" r:id="rId10"/>
  </p:sldIdLst>
  <p:sldSz cx="12192000" cy="6858000"/>
  <p:notesSz cx="6858000" cy="9945688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372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D1ACD-EB37-4A96-9613-3BB9DDABD7E9}" type="datetimeFigureOut">
              <a:rPr lang="de-DE" smtClean="0"/>
              <a:t>17.11.2020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B80C5-7E68-4BA0-932F-2B8FF2A3D51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952656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D1ACD-EB37-4A96-9613-3BB9DDABD7E9}" type="datetimeFigureOut">
              <a:rPr lang="de-DE" smtClean="0"/>
              <a:t>17.11.2020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B80C5-7E68-4BA0-932F-2B8FF2A3D51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557308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D1ACD-EB37-4A96-9613-3BB9DDABD7E9}" type="datetimeFigureOut">
              <a:rPr lang="de-DE" smtClean="0"/>
              <a:t>17.11.2020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B80C5-7E68-4BA0-932F-2B8FF2A3D51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593697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D1ACD-EB37-4A96-9613-3BB9DDABD7E9}" type="datetimeFigureOut">
              <a:rPr lang="de-DE" smtClean="0"/>
              <a:t>17.11.2020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B80C5-7E68-4BA0-932F-2B8FF2A3D51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981419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D1ACD-EB37-4A96-9613-3BB9DDABD7E9}" type="datetimeFigureOut">
              <a:rPr lang="de-DE" smtClean="0"/>
              <a:t>17.11.2020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B80C5-7E68-4BA0-932F-2B8FF2A3D51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177114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D1ACD-EB37-4A96-9613-3BB9DDABD7E9}" type="datetimeFigureOut">
              <a:rPr lang="de-DE" smtClean="0"/>
              <a:t>17.11.2020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B80C5-7E68-4BA0-932F-2B8FF2A3D51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304950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D1ACD-EB37-4A96-9613-3BB9DDABD7E9}" type="datetimeFigureOut">
              <a:rPr lang="de-DE" smtClean="0"/>
              <a:t>17.11.2020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B80C5-7E68-4BA0-932F-2B8FF2A3D51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859321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D1ACD-EB37-4A96-9613-3BB9DDABD7E9}" type="datetimeFigureOut">
              <a:rPr lang="de-DE" smtClean="0"/>
              <a:t>17.11.2020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B80C5-7E68-4BA0-932F-2B8FF2A3D51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216567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D1ACD-EB37-4A96-9613-3BB9DDABD7E9}" type="datetimeFigureOut">
              <a:rPr lang="de-DE" smtClean="0"/>
              <a:t>17.11.2020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B80C5-7E68-4BA0-932F-2B8FF2A3D51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964888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D1ACD-EB37-4A96-9613-3BB9DDABD7E9}" type="datetimeFigureOut">
              <a:rPr lang="de-DE" smtClean="0"/>
              <a:t>17.11.2020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B80C5-7E68-4BA0-932F-2B8FF2A3D51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78695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D1ACD-EB37-4A96-9613-3BB9DDABD7E9}" type="datetimeFigureOut">
              <a:rPr lang="de-DE" smtClean="0"/>
              <a:t>17.11.2020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B80C5-7E68-4BA0-932F-2B8FF2A3D51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076024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FD1ACD-EB37-4A96-9613-3BB9DDABD7E9}" type="datetimeFigureOut">
              <a:rPr lang="de-DE" smtClean="0"/>
              <a:t>17.11.2020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AB80C5-7E68-4BA0-932F-2B8FF2A3D51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95493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6.m4a"/><Relationship Id="rId7" Type="http://schemas.openxmlformats.org/officeDocument/2006/relationships/image" Target="../media/image7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6.jpe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6.m4a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2.pn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4.gif"/><Relationship Id="rId5" Type="http://schemas.openxmlformats.org/officeDocument/2006/relationships/image" Target="../media/image2.png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2.png"/><Relationship Id="rId5" Type="http://schemas.openxmlformats.org/officeDocument/2006/relationships/image" Target="../media/image16.emf"/><Relationship Id="rId4" Type="http://schemas.openxmlformats.org/officeDocument/2006/relationships/image" Target="../media/image15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3999" y="498908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de-DE" dirty="0" smtClean="0"/>
              <a:t>Willkommen in der Welt der Chemie am Gymnasium Othmarschen</a:t>
            </a:r>
            <a:endParaRPr lang="de-DE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5940" y="2886508"/>
            <a:ext cx="6046990" cy="2929809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2797751" y="5924778"/>
            <a:ext cx="781205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dirty="0" smtClean="0"/>
              <a:t>Quelle: https://m.simplyscience.ch/teens-liesnach-dossiers/articles/chemie-im-alltag-1.html</a:t>
            </a:r>
            <a:endParaRPr lang="de-DE" sz="800" dirty="0"/>
          </a:p>
        </p:txBody>
      </p:sp>
      <p:pic>
        <p:nvPicPr>
          <p:cNvPr id="11" name="Audio 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89376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613"/>
    </mc:Choice>
    <mc:Fallback>
      <p:transition spd="slow" advTm="56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6158" y="1375063"/>
            <a:ext cx="7900555" cy="5267037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4658792" y="723208"/>
            <a:ext cx="29152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2800" dirty="0" smtClean="0"/>
              <a:t>Unsere Fachräume</a:t>
            </a:r>
            <a:endParaRPr lang="de-DE" sz="2800" dirty="0"/>
          </a:p>
        </p:txBody>
      </p:sp>
      <p:pic>
        <p:nvPicPr>
          <p:cNvPr id="11" name="Audio 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2111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3464"/>
    </mc:Choice>
    <mc:Fallback>
      <p:transition spd="slow" advTm="334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731521" y="835197"/>
            <a:ext cx="1049897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800" dirty="0" smtClean="0"/>
              <a:t>Dichteanomalie des Wassers – Klasse 8</a:t>
            </a:r>
          </a:p>
          <a:p>
            <a:pPr algn="ctr"/>
            <a:endParaRPr lang="de-DE" dirty="0" smtClean="0"/>
          </a:p>
          <a:p>
            <a:r>
              <a:rPr lang="de-DE" dirty="0" smtClean="0"/>
              <a:t>https://www.chemie-interaktiv.net/flashfilme.htm</a:t>
            </a:r>
            <a:endParaRPr lang="de-DE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8137" y="2096654"/>
            <a:ext cx="8435572" cy="4217786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88831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572"/>
    </mc:Choice>
    <mc:Fallback>
      <p:transition spd="slow" advTm="245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/>
        </p:nvSpPr>
        <p:spPr>
          <a:xfrm>
            <a:off x="1169324" y="523393"/>
            <a:ext cx="1010273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2800" dirty="0" smtClean="0"/>
              <a:t>Silvesterfeuerwerk- Flammenfärbung in Klasse 8 und 9</a:t>
            </a:r>
            <a:endParaRPr lang="de-DE" sz="2800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8676" y="2123347"/>
            <a:ext cx="8343423" cy="3141053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96289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496"/>
    </mc:Choice>
    <mc:Fallback>
      <p:transition spd="slow" advTm="164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216" y="568959"/>
            <a:ext cx="6201912" cy="4651434"/>
          </a:xfrm>
          <a:prstGeom prst="rect">
            <a:avLst/>
          </a:prstGeom>
        </p:spPr>
      </p:pic>
      <p:pic>
        <p:nvPicPr>
          <p:cNvPr id="7" name="Che_9_Indikator_selbst_herstellen 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661420" y="2558933"/>
            <a:ext cx="4639735" cy="3479801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6858000" y="781396"/>
            <a:ext cx="43143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dirty="0" smtClean="0"/>
              <a:t>Klasse 9: Säuren und Laugen</a:t>
            </a:r>
            <a:endParaRPr lang="de-DE" sz="2800" dirty="0"/>
          </a:p>
        </p:txBody>
      </p:sp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1471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5445"/>
    </mc:Choice>
    <mc:Fallback>
      <p:transition spd="slow" advTm="354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1307562" y="656397"/>
            <a:ext cx="93604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800" dirty="0" smtClean="0"/>
              <a:t>Klasse </a:t>
            </a:r>
            <a:r>
              <a:rPr lang="de-DE" sz="2800" dirty="0" smtClean="0"/>
              <a:t>9 </a:t>
            </a:r>
            <a:r>
              <a:rPr lang="de-DE" sz="2800" dirty="0" smtClean="0"/>
              <a:t>- „</a:t>
            </a:r>
            <a:r>
              <a:rPr lang="de-DE" sz="2800" dirty="0" smtClean="0"/>
              <a:t>Saurer Regen“ </a:t>
            </a:r>
            <a:endParaRPr lang="de-DE" sz="2800" dirty="0"/>
          </a:p>
        </p:txBody>
      </p:sp>
      <p:pic>
        <p:nvPicPr>
          <p:cNvPr id="3" name="Grafik 2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76" t="15310" r="326" b="18566"/>
          <a:stretch/>
        </p:blipFill>
        <p:spPr bwMode="auto">
          <a:xfrm>
            <a:off x="1394354" y="1717145"/>
            <a:ext cx="2474913" cy="250772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Grafik 3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54" r="12418"/>
          <a:stretch/>
        </p:blipFill>
        <p:spPr bwMode="auto">
          <a:xfrm>
            <a:off x="4206450" y="2231495"/>
            <a:ext cx="3210349" cy="336497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Grafik 4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12" r="2008"/>
          <a:stretch/>
        </p:blipFill>
        <p:spPr bwMode="auto">
          <a:xfrm>
            <a:off x="7814204" y="2855912"/>
            <a:ext cx="3497263" cy="352742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8898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806"/>
    </mc:Choice>
    <mc:Fallback>
      <p:transition spd="slow" advTm="158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6851" y="1080655"/>
            <a:ext cx="4271357" cy="5695142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874" y="1080655"/>
            <a:ext cx="4274993" cy="5699991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4480560" y="548640"/>
            <a:ext cx="40505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dirty="0" smtClean="0"/>
              <a:t>Klasse 9 / 10 </a:t>
            </a:r>
            <a:r>
              <a:rPr lang="de-DE" sz="2800" dirty="0" err="1" smtClean="0"/>
              <a:t>Redoxchemie</a:t>
            </a:r>
            <a:endParaRPr lang="de-DE" sz="2800" dirty="0"/>
          </a:p>
        </p:txBody>
      </p:sp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6127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2659"/>
    </mc:Choice>
    <mc:Fallback>
      <p:transition spd="slow" advTm="426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6363" y="1238115"/>
            <a:ext cx="6844145" cy="5133109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4264429" y="714895"/>
            <a:ext cx="44862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dirty="0" smtClean="0"/>
              <a:t>Modelle im Chemieunterricht</a:t>
            </a:r>
            <a:endParaRPr lang="de-DE" sz="2800" dirty="0"/>
          </a:p>
        </p:txBody>
      </p:sp>
      <p:cxnSp>
        <p:nvCxnSpPr>
          <p:cNvPr id="8" name="Gerade Verbindung mit Pfeil 7"/>
          <p:cNvCxnSpPr/>
          <p:nvPr/>
        </p:nvCxnSpPr>
        <p:spPr>
          <a:xfrm flipV="1">
            <a:off x="7430136" y="2042726"/>
            <a:ext cx="1099806" cy="27143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Gerade Verbindung mit Pfeil 8"/>
          <p:cNvCxnSpPr/>
          <p:nvPr/>
        </p:nvCxnSpPr>
        <p:spPr>
          <a:xfrm flipV="1">
            <a:off x="7124007" y="2361352"/>
            <a:ext cx="1593753" cy="288408"/>
          </a:xfrm>
          <a:prstGeom prst="straightConnector1">
            <a:avLst/>
          </a:prstGeom>
          <a:ln w="317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Gerade Verbindung mit Pfeil 10"/>
          <p:cNvCxnSpPr/>
          <p:nvPr/>
        </p:nvCxnSpPr>
        <p:spPr>
          <a:xfrm flipV="1">
            <a:off x="7311948" y="2785046"/>
            <a:ext cx="1287624" cy="408060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feld 11"/>
          <p:cNvSpPr txBox="1"/>
          <p:nvPr/>
        </p:nvSpPr>
        <p:spPr>
          <a:xfrm>
            <a:off x="5546994" y="1911096"/>
            <a:ext cx="176495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solidFill>
                  <a:schemeClr val="accent1"/>
                </a:solidFill>
              </a:rPr>
              <a:t>Wasserstoffatom</a:t>
            </a:r>
          </a:p>
          <a:p>
            <a:endParaRPr lang="de-DE" dirty="0" smtClean="0">
              <a:solidFill>
                <a:schemeClr val="accent1"/>
              </a:solidFill>
            </a:endParaRPr>
          </a:p>
          <a:p>
            <a:r>
              <a:rPr lang="de-DE" dirty="0" smtClean="0">
                <a:solidFill>
                  <a:srgbClr val="FF0000"/>
                </a:solidFill>
              </a:rPr>
              <a:t>Atombindung</a:t>
            </a:r>
          </a:p>
          <a:p>
            <a:endParaRPr lang="de-DE" dirty="0" smtClean="0">
              <a:solidFill>
                <a:srgbClr val="FF0000"/>
              </a:solidFill>
            </a:endParaRPr>
          </a:p>
          <a:p>
            <a:r>
              <a:rPr lang="de-DE" dirty="0" smtClean="0"/>
              <a:t>Kohlenstoffatom</a:t>
            </a:r>
            <a:endParaRPr lang="de-DE" dirty="0"/>
          </a:p>
        </p:txBody>
      </p:sp>
      <p:pic>
        <p:nvPicPr>
          <p:cNvPr id="16" name="Audio 1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pic>
        <p:nvPicPr>
          <p:cNvPr id="22" name="Grafik 2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555" y="1747269"/>
            <a:ext cx="363855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72960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850"/>
    </mc:Choice>
    <mc:Fallback>
      <p:transition spd="slow" advTm="308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989215" y="681643"/>
            <a:ext cx="388758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800" dirty="0" smtClean="0"/>
              <a:t>Chemie ab Klasse 10</a:t>
            </a:r>
          </a:p>
          <a:p>
            <a:endParaRPr lang="de-DE" dirty="0"/>
          </a:p>
          <a:p>
            <a:endParaRPr lang="de-DE" dirty="0" smtClean="0"/>
          </a:p>
          <a:p>
            <a:endParaRPr lang="de-DE" dirty="0"/>
          </a:p>
          <a:p>
            <a:endParaRPr lang="de-DE" dirty="0"/>
          </a:p>
          <a:p>
            <a:endParaRPr lang="de-DE" dirty="0" smtClean="0"/>
          </a:p>
          <a:p>
            <a:endParaRPr lang="de-DE" dirty="0"/>
          </a:p>
          <a:p>
            <a:pPr algn="ctr"/>
            <a:r>
              <a:rPr lang="de-DE" sz="2800" dirty="0" smtClean="0"/>
              <a:t>Wir </a:t>
            </a:r>
            <a:r>
              <a:rPr lang="de-DE" sz="2800" dirty="0" smtClean="0"/>
              <a:t>freuen uns auf euch am GO!!!</a:t>
            </a:r>
            <a:endParaRPr lang="de-DE" sz="2800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76548" y="347037"/>
            <a:ext cx="5674052" cy="6435207"/>
          </a:xfrm>
          <a:prstGeom prst="rect">
            <a:avLst/>
          </a:prstGeom>
        </p:spPr>
      </p:pic>
      <p:pic>
        <p:nvPicPr>
          <p:cNvPr id="4" name="Grafik 3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0058" y="3779308"/>
            <a:ext cx="1485900" cy="1365250"/>
          </a:xfrm>
          <a:prstGeom prst="rect">
            <a:avLst/>
          </a:prstGeom>
          <a:noFill/>
        </p:spPr>
      </p:pic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01925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8121"/>
    </mc:Choice>
    <mc:Fallback>
      <p:transition spd="slow" advTm="381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68</Words>
  <Application>Microsoft Office PowerPoint</Application>
  <PresentationFormat>Breitbild</PresentationFormat>
  <Paragraphs>24</Paragraphs>
  <Slides>9</Slides>
  <Notes>0</Notes>
  <HiddenSlides>0</HiddenSlides>
  <MMClips>10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9</vt:i4>
      </vt:variant>
    </vt:vector>
  </HeadingPairs>
  <TitlesOfParts>
    <vt:vector size="13" baseType="lpstr">
      <vt:lpstr>Arial</vt:lpstr>
      <vt:lpstr>Calibri</vt:lpstr>
      <vt:lpstr>Calibri Light</vt:lpstr>
      <vt:lpstr>Office</vt:lpstr>
      <vt:lpstr>Willkommen in der Welt der Chemie am Gymnasium Othmarschen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Willkommen in der Welt der Chemie am Gymnasium Othmarschen</dc:title>
  <dc:creator>ulrike.reinhard1978@gmail.com</dc:creator>
  <cp:lastModifiedBy>ulrike.reinhard1978@gmail.com</cp:lastModifiedBy>
  <cp:revision>20</cp:revision>
  <cp:lastPrinted>2020-11-17T11:49:30Z</cp:lastPrinted>
  <dcterms:created xsi:type="dcterms:W3CDTF">2020-11-14T09:58:31Z</dcterms:created>
  <dcterms:modified xsi:type="dcterms:W3CDTF">2020-11-18T13:18:48Z</dcterms:modified>
</cp:coreProperties>
</file>