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r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26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katrin.siemund@gymoth.d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1042987" y="466719"/>
            <a:ext cx="6769101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000" b="1">
                <a:latin typeface="Bahnschrift SemiLight"/>
                <a:ea typeface="Bahnschrift SemiLight"/>
                <a:cs typeface="Bahnschrift SemiLight"/>
                <a:sym typeface="Bahnschrift SemiLight"/>
              </a:defRPr>
            </a:pPr>
            <a:r>
              <a:t>Spanisch am GO </a:t>
            </a:r>
          </a:p>
          <a:p>
            <a:pPr algn="ctr">
              <a:defRPr sz="3000" b="1">
                <a:latin typeface="Bahnschrift SemiLight"/>
                <a:ea typeface="Bahnschrift SemiLight"/>
                <a:cs typeface="Bahnschrift SemiLight"/>
                <a:sym typeface="Bahnschrift SemiLight"/>
              </a:defRPr>
            </a:pPr>
            <a:r>
              <a:t>als 2. Fremdsprache</a:t>
            </a:r>
          </a:p>
          <a:p>
            <a:pPr algn="ctr">
              <a:defRPr sz="3000" b="1">
                <a:latin typeface="Bahnschrift SemiLight"/>
                <a:ea typeface="Bahnschrift SemiLight"/>
                <a:cs typeface="Bahnschrift SemiLight"/>
                <a:sym typeface="Bahnschrift SemiLight"/>
              </a:defRPr>
            </a:pPr>
            <a:r>
              <a:t>ab Klasse 6</a:t>
            </a:r>
          </a:p>
        </p:txBody>
      </p:sp>
      <p:pic>
        <p:nvPicPr>
          <p:cNvPr id="28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887" y="2133600"/>
            <a:ext cx="6896101" cy="3614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53387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Besondere Förderung im Fach Spanisch: 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4294967295"/>
          </p:nvPr>
        </p:nvSpPr>
        <p:spPr>
          <a:xfrm>
            <a:off x="468312" y="2492374"/>
            <a:ext cx="8229601" cy="28082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676655">
              <a:spcBef>
                <a:spcPts val="300"/>
              </a:spcBef>
              <a:buSzTx/>
              <a:buNone/>
              <a:defRPr sz="14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-&gt;</a:t>
            </a:r>
            <a:r>
              <a:rPr b="1"/>
              <a:t> VORLESEWETTBEWERB  </a:t>
            </a:r>
            <a:r>
              <a:rPr b="1" i="1"/>
              <a:t>“Leo, leo!“</a:t>
            </a:r>
          </a:p>
          <a:p>
            <a:pPr marL="0" indent="0" defTabSz="676655">
              <a:spcBef>
                <a:spcPts val="500"/>
              </a:spcBef>
              <a:buSzTx/>
              <a:buNone/>
              <a:defRPr sz="1400" b="1" i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b="1" i="1"/>
          </a:p>
          <a:p>
            <a:pPr marL="0" indent="0" defTabSz="676655">
              <a:spcBef>
                <a:spcPts val="300"/>
              </a:spcBef>
              <a:buChar char="•"/>
              <a:defRPr sz="1400" b="1" i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   </a:t>
            </a:r>
            <a:r>
              <a:rPr i="0"/>
              <a:t>Teilnahme der Spanisch-Kurse in </a:t>
            </a:r>
          </a:p>
          <a:p>
            <a:pPr marL="0" indent="0" defTabSz="676655">
              <a:spcBef>
                <a:spcPts val="300"/>
              </a:spcBef>
              <a:buSzTx/>
              <a:buNone/>
              <a:defRPr sz="14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    den Klassenstufen 6 + 7 + 8 (3. Fs)</a:t>
            </a:r>
            <a:endParaRPr i="1"/>
          </a:p>
          <a:p>
            <a:pPr marL="0" indent="0" defTabSz="676655">
              <a:spcBef>
                <a:spcPts val="300"/>
              </a:spcBef>
              <a:buChar char="•"/>
              <a:defRPr sz="14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   Der Gewinner des Schulentscheids nimmt am Hamburger                                      </a:t>
            </a:r>
          </a:p>
          <a:p>
            <a:pPr marL="0" indent="0" defTabSz="676655">
              <a:spcBef>
                <a:spcPts val="300"/>
              </a:spcBef>
              <a:buSzTx/>
              <a:buNone/>
              <a:defRPr sz="14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    Finale im </a:t>
            </a:r>
            <a:r>
              <a:rPr i="1"/>
              <a:t>Instituto Cervantes </a:t>
            </a:r>
            <a:r>
              <a:t>teil.</a:t>
            </a:r>
          </a:p>
          <a:p>
            <a:pPr marL="0" indent="0" defTabSz="676655">
              <a:spcBef>
                <a:spcPts val="500"/>
              </a:spcBef>
              <a:buChar char="•"/>
              <a:defRPr sz="1400" b="1" i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/>
          </a:p>
          <a:p>
            <a:pPr marL="0" indent="0" defTabSz="676655">
              <a:spcBef>
                <a:spcPts val="500"/>
              </a:spcBef>
              <a:buChar char="•"/>
              <a:defRPr sz="1400" b="1" i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/>
          </a:p>
          <a:p>
            <a:pPr marL="0" indent="0" defTabSz="676655">
              <a:spcBef>
                <a:spcPts val="300"/>
              </a:spcBef>
              <a:buSzTx/>
              <a:buNone/>
              <a:defRPr sz="17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Alle Förderangebote in Spanisch werden i.d.R. von einem Fremdsprachenassistenten aus dem spanischsprachigen Raum begleitet.</a:t>
            </a:r>
          </a:p>
        </p:txBody>
      </p:sp>
      <p:pic>
        <p:nvPicPr>
          <p:cNvPr id="104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1862" y="476250"/>
            <a:ext cx="2590807" cy="3114675"/>
          </a:xfrm>
          <a:prstGeom prst="rect">
            <a:avLst/>
          </a:prstGeom>
          <a:ln w="127000" cap="sq">
            <a:solidFill>
              <a:srgbClr val="000000"/>
            </a:solidFill>
          </a:ln>
          <a:effectLst>
            <a:outerShdw blurRad="63500" dist="50799" dir="2700000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5338763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Besondere Förderung im Fach Spanisch: </a:t>
            </a:r>
          </a:p>
        </p:txBody>
      </p:sp>
      <p:sp>
        <p:nvSpPr>
          <p:cNvPr id="107" name="Shape 107"/>
          <p:cNvSpPr>
            <a:spLocks noGrp="1"/>
          </p:cNvSpPr>
          <p:nvPr>
            <p:ph type="body" idx="4294967295"/>
          </p:nvPr>
        </p:nvSpPr>
        <p:spPr>
          <a:xfrm>
            <a:off x="468312" y="2492374"/>
            <a:ext cx="8229601" cy="35106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795527">
              <a:spcBef>
                <a:spcPts val="300"/>
              </a:spcBef>
              <a:buSzTx/>
              <a:buNone/>
              <a:defRPr sz="20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DELE</a:t>
            </a:r>
            <a:r>
              <a:rPr b="0"/>
              <a:t>: Diploma del español como lengua extranjera</a:t>
            </a:r>
          </a:p>
          <a:p>
            <a:pPr marL="0" indent="0" defTabSz="795527">
              <a:spcBef>
                <a:spcPts val="300"/>
              </a:spcBef>
              <a:buSzTx/>
              <a:buNone/>
              <a:defRPr sz="17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b="0"/>
          </a:p>
          <a:p>
            <a:pPr marL="0" indent="0" defTabSz="795527">
              <a:lnSpc>
                <a:spcPct val="150000"/>
              </a:lnSpc>
              <a:spcBef>
                <a:spcPts val="300"/>
              </a:spcBef>
              <a:buChar char="•"/>
              <a:defRPr sz="17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offizielles Zertifikat </a:t>
            </a:r>
            <a:r>
              <a:rPr b="0"/>
              <a:t>zum Nachweis spanischer Sprachkenntnisse </a:t>
            </a:r>
          </a:p>
          <a:p>
            <a:pPr marL="0" indent="0" defTabSz="795527">
              <a:lnSpc>
                <a:spcPct val="150000"/>
              </a:lnSpc>
              <a:spcBef>
                <a:spcPts val="300"/>
              </a:spcBef>
              <a:buChar char="•"/>
              <a:defRPr sz="17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</a:t>
            </a:r>
            <a:r>
              <a:rPr b="0"/>
              <a:t>vergeben vom </a:t>
            </a:r>
            <a:r>
              <a:rPr i="1"/>
              <a:t>Instituto Cervantes</a:t>
            </a:r>
            <a:r>
              <a:rPr b="0"/>
              <a:t> im Namen des spanischen Ministeriums für Erziehung und Wissenschaft </a:t>
            </a:r>
          </a:p>
          <a:p>
            <a:pPr marL="0" indent="0" defTabSz="795527">
              <a:lnSpc>
                <a:spcPct val="150000"/>
              </a:lnSpc>
              <a:spcBef>
                <a:spcPts val="300"/>
              </a:spcBef>
              <a:buChar char="•"/>
              <a:defRPr sz="17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in der ganzen Welt anerkannt</a:t>
            </a:r>
          </a:p>
          <a:p>
            <a:pPr marL="0" indent="0" defTabSz="795527">
              <a:lnSpc>
                <a:spcPct val="150000"/>
              </a:lnSpc>
              <a:spcBef>
                <a:spcPts val="300"/>
              </a:spcBef>
              <a:buChar char="•"/>
              <a:defRPr sz="17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kann in der Schule in Form von Pull-out-Angeboten vorbereitet werden</a:t>
            </a:r>
          </a:p>
          <a:p>
            <a:pPr marL="0" indent="0" defTabSz="795527">
              <a:lnSpc>
                <a:spcPct val="150000"/>
              </a:lnSpc>
              <a:spcBef>
                <a:spcPts val="300"/>
              </a:spcBef>
              <a:buChar char="•"/>
              <a:defRPr sz="17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 Lehrkräfte unterstützen hier vor Ort bei der Vorbereitung, Anmeldung und Durchführung</a:t>
            </a:r>
          </a:p>
        </p:txBody>
      </p:sp>
      <p:pic>
        <p:nvPicPr>
          <p:cNvPr id="108" name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6685" y="260350"/>
            <a:ext cx="1997081" cy="1998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00" y="2276475"/>
            <a:ext cx="7218365" cy="1431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750" y="2276475"/>
            <a:ext cx="1228725" cy="143192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565150" y="685800"/>
            <a:ext cx="7708504" cy="1247137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1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Spanisch in Spanien</a:t>
            </a:r>
          </a:p>
          <a:p>
            <a:pPr>
              <a:defRPr sz="22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/>
          </a:p>
          <a:p>
            <a:pPr>
              <a:defRPr sz="2200"/>
            </a:pPr>
            <a:r>
              <a:t>Gymnasium Othmarschen - Institut Jaume Balmes Barcelona</a:t>
            </a:r>
          </a:p>
        </p:txBody>
      </p:sp>
      <p:sp>
        <p:nvSpPr>
          <p:cNvPr id="113" name="Shape 113"/>
          <p:cNvSpPr/>
          <p:nvPr/>
        </p:nvSpPr>
        <p:spPr>
          <a:xfrm>
            <a:off x="398461" y="4076698"/>
            <a:ext cx="8208965" cy="125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endParaRPr/>
          </a:p>
          <a:p>
            <a:endParaRPr/>
          </a:p>
          <a:p>
            <a:pPr>
              <a:defRPr sz="24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… einige Eindrücke aus vergangenen Austauschen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912" y="1412875"/>
            <a:ext cx="6392863" cy="425608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1403350" y="836612"/>
            <a:ext cx="4248150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In der Schule…</a:t>
            </a:r>
          </a:p>
        </p:txBody>
      </p:sp>
      <p:pic>
        <p:nvPicPr>
          <p:cNvPr id="117" name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325" y="6364287"/>
            <a:ext cx="7754940" cy="493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403350" y="836612"/>
            <a:ext cx="5184775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Vor dem Arco de Triunfo in Barcelona</a:t>
            </a:r>
          </a:p>
        </p:txBody>
      </p:sp>
      <p:pic>
        <p:nvPicPr>
          <p:cNvPr id="120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762" y="1484312"/>
            <a:ext cx="7102476" cy="4729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403350" y="836612"/>
            <a:ext cx="4248150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In Hamburg…</a:t>
            </a:r>
          </a:p>
        </p:txBody>
      </p:sp>
      <p:pic>
        <p:nvPicPr>
          <p:cNvPr id="123" name="image6.jpeg"/>
          <p:cNvPicPr>
            <a:picLocks noChangeAspect="1"/>
          </p:cNvPicPr>
          <p:nvPr/>
        </p:nvPicPr>
        <p:blipFill>
          <a:blip r:embed="rId2">
            <a:extLst/>
          </a:blip>
          <a:srcRect b="12426"/>
          <a:stretch>
            <a:fillRect/>
          </a:stretch>
        </p:blipFill>
        <p:spPr>
          <a:xfrm>
            <a:off x="1633927" y="1484311"/>
            <a:ext cx="5920596" cy="3889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549290" y="3211832"/>
            <a:ext cx="7207220" cy="1336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/>
            </a:pPr>
            <a:r>
              <a:t>Ich wünsche allen, dass sie die richtige Wahl für sich treffen.</a:t>
            </a:r>
          </a:p>
          <a:p>
            <a:pPr algn="ctr">
              <a:defRPr sz="2000"/>
            </a:pPr>
            <a:endParaRPr/>
          </a:p>
          <a:p>
            <a:pPr algn="ctr">
              <a:defRPr sz="2000"/>
            </a:pPr>
            <a:endParaRPr/>
          </a:p>
          <a:p>
            <a:pPr algn="ctr">
              <a:defRPr sz="2500" b="1"/>
            </a:pPr>
            <a:r>
              <a:t>¿Nos vemos?</a:t>
            </a:r>
            <a:r>
              <a:rPr sz="2000" b="0"/>
              <a:t> </a:t>
            </a:r>
          </a:p>
        </p:txBody>
      </p:sp>
      <p:sp>
        <p:nvSpPr>
          <p:cNvPr id="126" name="Shape 126"/>
          <p:cNvSpPr/>
          <p:nvPr/>
        </p:nvSpPr>
        <p:spPr>
          <a:xfrm>
            <a:off x="635244" y="1281432"/>
            <a:ext cx="7035311" cy="1259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/>
            </a:pPr>
            <a:r>
              <a:t>Bei Fragen und für persönliche Beratung können Sie sich / könnt ihr euch gern an mich wenden.</a:t>
            </a:r>
          </a:p>
          <a:p>
            <a:pPr algn="ctr">
              <a:defRPr sz="2000"/>
            </a:pPr>
            <a:endParaRPr/>
          </a:p>
          <a:p>
            <a:pPr algn="ctr">
              <a:defRPr sz="2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/>
              </a:rPr>
              <a:t>katrin.siemund@gymoth.de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 idx="4294967295"/>
          </p:nvPr>
        </p:nvSpPr>
        <p:spPr>
          <a:xfrm>
            <a:off x="577849" y="2781298"/>
            <a:ext cx="7847015" cy="322393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768094">
              <a:defRPr sz="3300"/>
            </a:pPr>
            <a:endParaRPr/>
          </a:p>
          <a:p>
            <a:pPr algn="l" defTabSz="768094">
              <a:defRPr sz="25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Es gibt viele Gründe Spanisch zu lernen …</a:t>
            </a:r>
          </a:p>
          <a:p>
            <a:pPr lvl="2" algn="l" defTabSz="768094">
              <a:defRPr sz="25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/>
          </a:p>
          <a:p>
            <a:pPr lvl="2" algn="l" defTabSz="768094">
              <a:defRPr sz="25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/>
          </a:p>
          <a:p>
            <a:pPr defTabSz="768094">
              <a:defRPr sz="25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br/>
            <a:endParaRPr/>
          </a:p>
        </p:txBody>
      </p:sp>
      <p:pic>
        <p:nvPicPr>
          <p:cNvPr id="31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512" y="396875"/>
            <a:ext cx="4035429" cy="291941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824479" y="4371771"/>
            <a:ext cx="1254865" cy="2132962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700">
                <a:solidFill>
                  <a:srgbClr val="FFFFFF"/>
                </a:solidFill>
              </a:defRPr>
            </a:lvl1pPr>
          </a:lstStyle>
          <a:p>
            <a:r>
              <a:t>eine Sprache, die in vielen Ländern der Erde gesprochen wird</a:t>
            </a:r>
          </a:p>
        </p:txBody>
      </p:sp>
      <p:sp>
        <p:nvSpPr>
          <p:cNvPr id="33" name="Shape 33"/>
          <p:cNvSpPr/>
          <p:nvPr/>
        </p:nvSpPr>
        <p:spPr>
          <a:xfrm>
            <a:off x="2385728" y="4371771"/>
            <a:ext cx="1254865" cy="1717037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kulturelle Vielfalt der spanisch-sprachigen Länder</a:t>
            </a:r>
          </a:p>
        </p:txBody>
      </p:sp>
      <p:sp>
        <p:nvSpPr>
          <p:cNvPr id="34" name="Shape 34"/>
          <p:cNvSpPr/>
          <p:nvPr/>
        </p:nvSpPr>
        <p:spPr>
          <a:xfrm>
            <a:off x="3954919" y="4371771"/>
            <a:ext cx="1608325" cy="22631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eine wohlklingende Sprache, die uns in unserem Alltag mehr und mehr begegnet</a:t>
            </a:r>
          </a:p>
        </p:txBody>
      </p:sp>
      <p:sp>
        <p:nvSpPr>
          <p:cNvPr id="35" name="Shape 35"/>
          <p:cNvSpPr/>
          <p:nvPr/>
        </p:nvSpPr>
        <p:spPr>
          <a:xfrm>
            <a:off x="6063202" y="4357572"/>
            <a:ext cx="1646417" cy="1183637"/>
          </a:xfrm>
          <a:prstGeom prst="rect">
            <a:avLst/>
          </a:prstGeom>
          <a:gradFill>
            <a:gsLst>
              <a:gs pos="0">
                <a:srgbClr val="FF953E"/>
              </a:gs>
              <a:gs pos="100000">
                <a:schemeClr val="accent6">
                  <a:hueOff val="-456778"/>
                  <a:satOff val="8290"/>
                  <a:lumOff val="24503"/>
                </a:schemeClr>
              </a:gs>
            </a:gsLst>
            <a:lin ang="16200000"/>
          </a:gra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ein kommunikativ orientierter Unterricht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2.jpeg"/>
          <p:cNvPicPr>
            <a:picLocks noChangeAspect="1"/>
          </p:cNvPicPr>
          <p:nvPr/>
        </p:nvPicPr>
        <p:blipFill>
          <a:blip r:embed="rId2">
            <a:extLst/>
          </a:blip>
          <a:srcRect l="23942" t="24187" r="22032" b="16443"/>
          <a:stretch>
            <a:fillRect/>
          </a:stretch>
        </p:blipFill>
        <p:spPr>
          <a:xfrm rot="10819677">
            <a:off x="683751" y="1605355"/>
            <a:ext cx="3052332" cy="2515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3.png"/>
          <p:cNvPicPr>
            <a:picLocks noChangeAspect="1"/>
          </p:cNvPicPr>
          <p:nvPr/>
        </p:nvPicPr>
        <p:blipFill>
          <a:blip r:embed="rId3">
            <a:extLst/>
          </a:blip>
          <a:srcRect t="6044" r="12127" b="204"/>
          <a:stretch>
            <a:fillRect/>
          </a:stretch>
        </p:blipFill>
        <p:spPr>
          <a:xfrm rot="5376782">
            <a:off x="4545192" y="890474"/>
            <a:ext cx="3820006" cy="3056555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562317" y="563882"/>
            <a:ext cx="3518208" cy="80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300">
                <a:solidFill>
                  <a:srgbClr val="0096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Wo wird überall </a:t>
            </a:r>
            <a:r>
              <a:rPr b="1"/>
              <a:t>Spanisch</a:t>
            </a:r>
            <a:r>
              <a:t> gesprochen?</a:t>
            </a:r>
          </a:p>
        </p:txBody>
      </p:sp>
      <p:sp>
        <p:nvSpPr>
          <p:cNvPr id="40" name="Shape 40"/>
          <p:cNvSpPr/>
          <p:nvPr/>
        </p:nvSpPr>
        <p:spPr>
          <a:xfrm>
            <a:off x="2637082" y="1440180"/>
            <a:ext cx="1265395" cy="374012"/>
          </a:xfrm>
          <a:prstGeom prst="rect">
            <a:avLst/>
          </a:prstGeom>
          <a:gradFill>
            <a:gsLst>
              <a:gs pos="0">
                <a:srgbClr val="FFFB00"/>
              </a:gs>
              <a:gs pos="100000">
                <a:srgbClr val="FFFB00"/>
              </a:gs>
            </a:gsLst>
            <a:lin ang="16200000"/>
          </a:gradFill>
          <a:ln w="3175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Spanien,</a:t>
            </a:r>
          </a:p>
        </p:txBody>
      </p:sp>
      <p:sp>
        <p:nvSpPr>
          <p:cNvPr id="41" name="Shape 41"/>
          <p:cNvSpPr/>
          <p:nvPr/>
        </p:nvSpPr>
        <p:spPr>
          <a:xfrm>
            <a:off x="4078961" y="2790504"/>
            <a:ext cx="2312402" cy="577212"/>
          </a:xfrm>
          <a:prstGeom prst="rect">
            <a:avLst/>
          </a:prstGeom>
          <a:solidFill>
            <a:srgbClr val="B4CC82"/>
          </a:solidFill>
          <a:ln w="3175">
            <a:solidFill>
              <a:srgbClr val="73FCD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 vielen Ländern Mittel- und Südamerikas,</a:t>
            </a:r>
          </a:p>
        </p:txBody>
      </p:sp>
      <p:pic>
        <p:nvPicPr>
          <p:cNvPr id="42" name="image1.tif"/>
          <p:cNvPicPr>
            <a:picLocks noChangeAspect="1"/>
          </p:cNvPicPr>
          <p:nvPr/>
        </p:nvPicPr>
        <p:blipFill>
          <a:blip r:embed="rId4">
            <a:extLst/>
          </a:blip>
          <a:srcRect l="2305" t="20145" r="14571" b="36611"/>
          <a:stretch>
            <a:fillRect/>
          </a:stretch>
        </p:blipFill>
        <p:spPr>
          <a:xfrm>
            <a:off x="819246" y="4717448"/>
            <a:ext cx="7398945" cy="192462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373307" y="4461502"/>
            <a:ext cx="1911158" cy="657194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200">
                <a:solidFill>
                  <a:srgbClr val="FF40FF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t>😉</a:t>
            </a:r>
            <a:r>
              <a:rPr sz="1800" b="1">
                <a:latin typeface="+mn-lt"/>
                <a:ea typeface="+mn-ea"/>
                <a:cs typeface="+mn-cs"/>
                <a:sym typeface="Helvetica"/>
              </a:rPr>
              <a:t> und natürlich bei uns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572339" y="1097277"/>
            <a:ext cx="7821522" cy="344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algn="ctr" defTabSz="768094">
              <a:defRPr sz="25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Bei uns am GO gibt es </a:t>
            </a:r>
            <a:r>
              <a:rPr b="1"/>
              <a:t>Spanisch</a:t>
            </a:r>
            <a:r>
              <a:t> als Unterrichtsfach </a:t>
            </a:r>
          </a:p>
          <a:p>
            <a:pPr lvl="2" algn="ctr" defTabSz="768094">
              <a:defRPr sz="25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als zweite Fremdsprache</a:t>
            </a:r>
            <a:r>
              <a:rPr sz="2000" b="0"/>
              <a:t> (ab Klasse 6)</a:t>
            </a:r>
            <a:r>
              <a:rPr b="0"/>
              <a:t> und</a:t>
            </a:r>
            <a:r>
              <a:t> </a:t>
            </a:r>
          </a:p>
          <a:p>
            <a:pPr lvl="2" algn="ctr" defTabSz="768094">
              <a:defRPr sz="2500" b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als dritte Fremdsprache</a:t>
            </a:r>
            <a:r>
              <a:rPr sz="2000" b="0"/>
              <a:t> (im Wahlpflichtbereich ab Klasse 8).</a:t>
            </a:r>
            <a:endParaRPr sz="2000"/>
          </a:p>
          <a:p>
            <a:pPr lvl="2" algn="ctr" defTabSz="768094">
              <a:defRPr sz="20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sz="2000"/>
          </a:p>
          <a:p>
            <a:pPr lvl="2" algn="ctr" defTabSz="768094">
              <a:defRPr sz="250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Als Fremdsprachenlehrende liegt uns die </a:t>
            </a:r>
            <a:r>
              <a:rPr b="1"/>
              <a:t>sprachliche Vielfalt</a:t>
            </a:r>
            <a:r>
              <a:t> am Herzen. Wir stellen </a:t>
            </a:r>
            <a:r>
              <a:rPr b="1"/>
              <a:t>Vergleiche zu anderen Sprachen </a:t>
            </a:r>
            <a:r>
              <a:t>her und wollen </a:t>
            </a:r>
            <a:r>
              <a:rPr b="1"/>
              <a:t>Freude</a:t>
            </a:r>
            <a:r>
              <a:t> am Erlernen einer weiteren Fremdsprache und am sprachlichen und kulturellen Austausch wecken.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 rot="20433499">
            <a:off x="4137782" y="1217931"/>
            <a:ext cx="612699" cy="105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solidFill>
                  <a:srgbClr val="73FD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A</a:t>
            </a:r>
          </a:p>
        </p:txBody>
      </p:sp>
      <p:sp>
        <p:nvSpPr>
          <p:cNvPr id="48" name="Shape 48"/>
          <p:cNvSpPr/>
          <p:nvPr/>
        </p:nvSpPr>
        <p:spPr>
          <a:xfrm rot="1557545">
            <a:off x="7630283" y="674426"/>
            <a:ext cx="525321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solidFill>
                  <a:srgbClr val="FF2600"/>
                </a:solidFill>
              </a:defRPr>
            </a:lvl1pPr>
          </a:lstStyle>
          <a:p>
            <a:r>
              <a:t>L</a:t>
            </a:r>
          </a:p>
        </p:txBody>
      </p:sp>
      <p:sp>
        <p:nvSpPr>
          <p:cNvPr id="49" name="Shape 49"/>
          <p:cNvSpPr/>
          <p:nvPr/>
        </p:nvSpPr>
        <p:spPr>
          <a:xfrm rot="122596">
            <a:off x="5241702" y="628680"/>
            <a:ext cx="626170" cy="1059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solidFill>
                  <a:srgbClr val="FFFB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Ñ</a:t>
            </a:r>
          </a:p>
        </p:txBody>
      </p:sp>
      <p:sp>
        <p:nvSpPr>
          <p:cNvPr id="50" name="Shape 50"/>
          <p:cNvSpPr/>
          <p:nvPr/>
        </p:nvSpPr>
        <p:spPr>
          <a:xfrm rot="401526">
            <a:off x="3096384" y="628678"/>
            <a:ext cx="562179" cy="105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solidFill>
                  <a:srgbClr val="941751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</a:t>
            </a:r>
          </a:p>
        </p:txBody>
      </p:sp>
      <p:sp>
        <p:nvSpPr>
          <p:cNvPr id="51" name="Shape 51"/>
          <p:cNvSpPr/>
          <p:nvPr/>
        </p:nvSpPr>
        <p:spPr>
          <a:xfrm rot="20705444">
            <a:off x="1938574" y="1217930"/>
            <a:ext cx="568915" cy="1059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solidFill>
                  <a:srgbClr val="797979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</a:t>
            </a:r>
          </a:p>
        </p:txBody>
      </p:sp>
      <p:sp>
        <p:nvSpPr>
          <p:cNvPr id="52" name="Shape 52"/>
          <p:cNvSpPr/>
          <p:nvPr/>
        </p:nvSpPr>
        <p:spPr>
          <a:xfrm rot="759884">
            <a:off x="975483" y="519429"/>
            <a:ext cx="537761" cy="105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solidFill>
                  <a:srgbClr val="FF85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E</a:t>
            </a:r>
          </a:p>
        </p:txBody>
      </p:sp>
      <p:sp>
        <p:nvSpPr>
          <p:cNvPr id="53" name="Shape 53"/>
          <p:cNvSpPr/>
          <p:nvPr/>
        </p:nvSpPr>
        <p:spPr>
          <a:xfrm rot="19954779">
            <a:off x="6354039" y="1263678"/>
            <a:ext cx="639919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6000" b="1">
                <a:solidFill>
                  <a:srgbClr val="009193"/>
                </a:solidFill>
              </a:defRPr>
            </a:lvl1pPr>
          </a:lstStyle>
          <a:p>
            <a:r>
              <a:t>O</a:t>
            </a:r>
          </a:p>
        </p:txBody>
      </p:sp>
      <p:sp>
        <p:nvSpPr>
          <p:cNvPr id="54" name="Shape 54"/>
          <p:cNvSpPr/>
          <p:nvPr/>
        </p:nvSpPr>
        <p:spPr>
          <a:xfrm rot="1186544">
            <a:off x="869184" y="5050733"/>
            <a:ext cx="1082310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797979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sábado</a:t>
            </a:r>
          </a:p>
        </p:txBody>
      </p:sp>
      <p:sp>
        <p:nvSpPr>
          <p:cNvPr id="55" name="Shape 55"/>
          <p:cNvSpPr/>
          <p:nvPr/>
        </p:nvSpPr>
        <p:spPr>
          <a:xfrm rot="20130927">
            <a:off x="4107956" y="3001311"/>
            <a:ext cx="1392815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5E5E5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sombrero</a:t>
            </a:r>
          </a:p>
        </p:txBody>
      </p:sp>
      <p:sp>
        <p:nvSpPr>
          <p:cNvPr id="56" name="Shape 56"/>
          <p:cNvSpPr/>
          <p:nvPr/>
        </p:nvSpPr>
        <p:spPr>
          <a:xfrm rot="369494">
            <a:off x="6951126" y="3915133"/>
            <a:ext cx="507821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5E5E5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sol</a:t>
            </a:r>
          </a:p>
        </p:txBody>
      </p:sp>
      <p:sp>
        <p:nvSpPr>
          <p:cNvPr id="57" name="Shape 57"/>
          <p:cNvSpPr/>
          <p:nvPr/>
        </p:nvSpPr>
        <p:spPr>
          <a:xfrm rot="20413136">
            <a:off x="835064" y="4081402"/>
            <a:ext cx="818599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leche</a:t>
            </a:r>
          </a:p>
        </p:txBody>
      </p:sp>
      <p:sp>
        <p:nvSpPr>
          <p:cNvPr id="58" name="Shape 58"/>
          <p:cNvSpPr/>
          <p:nvPr/>
        </p:nvSpPr>
        <p:spPr>
          <a:xfrm rot="20981959">
            <a:off x="2444826" y="5518067"/>
            <a:ext cx="663210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lista</a:t>
            </a:r>
          </a:p>
        </p:txBody>
      </p:sp>
      <p:sp>
        <p:nvSpPr>
          <p:cNvPr id="59" name="Shape 59"/>
          <p:cNvSpPr/>
          <p:nvPr/>
        </p:nvSpPr>
        <p:spPr>
          <a:xfrm rot="2025535">
            <a:off x="6850307" y="3091180"/>
            <a:ext cx="709458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libro</a:t>
            </a:r>
          </a:p>
        </p:txBody>
      </p:sp>
      <p:sp>
        <p:nvSpPr>
          <p:cNvPr id="60" name="Shape 60"/>
          <p:cNvSpPr/>
          <p:nvPr/>
        </p:nvSpPr>
        <p:spPr>
          <a:xfrm rot="346575">
            <a:off x="2332875" y="4741818"/>
            <a:ext cx="1361710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0919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organizar</a:t>
            </a:r>
          </a:p>
        </p:txBody>
      </p:sp>
      <p:sp>
        <p:nvSpPr>
          <p:cNvPr id="61" name="Shape 61"/>
          <p:cNvSpPr/>
          <p:nvPr/>
        </p:nvSpPr>
        <p:spPr>
          <a:xfrm rot="21461373">
            <a:off x="5636106" y="5275581"/>
            <a:ext cx="833878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5E5E5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salón</a:t>
            </a:r>
          </a:p>
        </p:txBody>
      </p:sp>
      <p:sp>
        <p:nvSpPr>
          <p:cNvPr id="62" name="Shape 62"/>
          <p:cNvSpPr/>
          <p:nvPr/>
        </p:nvSpPr>
        <p:spPr>
          <a:xfrm rot="274153">
            <a:off x="3751507" y="5554981"/>
            <a:ext cx="1424056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FF8AD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excursión</a:t>
            </a:r>
          </a:p>
        </p:txBody>
      </p:sp>
      <p:sp>
        <p:nvSpPr>
          <p:cNvPr id="63" name="Shape 63"/>
          <p:cNvSpPr/>
          <p:nvPr/>
        </p:nvSpPr>
        <p:spPr>
          <a:xfrm rot="20844331">
            <a:off x="1109906" y="3218181"/>
            <a:ext cx="60086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94175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pan</a:t>
            </a:r>
          </a:p>
        </p:txBody>
      </p:sp>
      <p:sp>
        <p:nvSpPr>
          <p:cNvPr id="64" name="Shape 64"/>
          <p:cNvSpPr/>
          <p:nvPr/>
        </p:nvSpPr>
        <p:spPr>
          <a:xfrm rot="962964">
            <a:off x="5282048" y="4010523"/>
            <a:ext cx="1144792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FF8AD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examen</a:t>
            </a:r>
          </a:p>
        </p:txBody>
      </p:sp>
      <p:sp>
        <p:nvSpPr>
          <p:cNvPr id="65" name="Shape 65"/>
          <p:cNvSpPr/>
          <p:nvPr/>
        </p:nvSpPr>
        <p:spPr>
          <a:xfrm>
            <a:off x="2021925" y="4010523"/>
            <a:ext cx="111341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FF8AD8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entrada</a:t>
            </a:r>
          </a:p>
        </p:txBody>
      </p:sp>
      <p:sp>
        <p:nvSpPr>
          <p:cNvPr id="66" name="Shape 66"/>
          <p:cNvSpPr/>
          <p:nvPr/>
        </p:nvSpPr>
        <p:spPr>
          <a:xfrm>
            <a:off x="2460516" y="3218182"/>
            <a:ext cx="631832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litro</a:t>
            </a:r>
          </a:p>
        </p:txBody>
      </p:sp>
      <p:sp>
        <p:nvSpPr>
          <p:cNvPr id="67" name="Shape 67"/>
          <p:cNvSpPr/>
          <p:nvPr/>
        </p:nvSpPr>
        <p:spPr>
          <a:xfrm rot="697943">
            <a:off x="7193206" y="4665981"/>
            <a:ext cx="919213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100" b="1">
                <a:solidFill>
                  <a:srgbClr val="94175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puerta</a:t>
            </a:r>
          </a:p>
        </p:txBody>
      </p:sp>
      <p:sp>
        <p:nvSpPr>
          <p:cNvPr id="68" name="Shape 68"/>
          <p:cNvSpPr/>
          <p:nvPr/>
        </p:nvSpPr>
        <p:spPr>
          <a:xfrm>
            <a:off x="4255365" y="4736346"/>
            <a:ext cx="1097998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94175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palabra</a:t>
            </a:r>
          </a:p>
        </p:txBody>
      </p:sp>
      <p:sp>
        <p:nvSpPr>
          <p:cNvPr id="69" name="Shape 69"/>
          <p:cNvSpPr/>
          <p:nvPr/>
        </p:nvSpPr>
        <p:spPr>
          <a:xfrm rot="20780493">
            <a:off x="3484806" y="2428419"/>
            <a:ext cx="818599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94175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playa</a:t>
            </a:r>
          </a:p>
        </p:txBody>
      </p:sp>
      <p:sp>
        <p:nvSpPr>
          <p:cNvPr id="70" name="Shape 70"/>
          <p:cNvSpPr/>
          <p:nvPr/>
        </p:nvSpPr>
        <p:spPr>
          <a:xfrm>
            <a:off x="1217918" y="5893987"/>
            <a:ext cx="896226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94175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paella</a:t>
            </a:r>
          </a:p>
        </p:txBody>
      </p:sp>
      <p:sp>
        <p:nvSpPr>
          <p:cNvPr id="71" name="Shape 71"/>
          <p:cNvSpPr/>
          <p:nvPr/>
        </p:nvSpPr>
        <p:spPr>
          <a:xfrm rot="850697">
            <a:off x="5949524" y="3163628"/>
            <a:ext cx="507821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00919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ola</a:t>
            </a:r>
          </a:p>
        </p:txBody>
      </p:sp>
      <p:sp>
        <p:nvSpPr>
          <p:cNvPr id="72" name="Shape 72"/>
          <p:cNvSpPr/>
          <p:nvPr/>
        </p:nvSpPr>
        <p:spPr>
          <a:xfrm rot="20786812">
            <a:off x="7592511" y="3471891"/>
            <a:ext cx="600863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año</a:t>
            </a:r>
          </a:p>
        </p:txBody>
      </p:sp>
      <p:sp>
        <p:nvSpPr>
          <p:cNvPr id="73" name="Shape 73"/>
          <p:cNvSpPr/>
          <p:nvPr/>
        </p:nvSpPr>
        <p:spPr>
          <a:xfrm rot="406540">
            <a:off x="6826909" y="5554985"/>
            <a:ext cx="756252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agua</a:t>
            </a:r>
          </a:p>
        </p:txBody>
      </p:sp>
      <p:sp>
        <p:nvSpPr>
          <p:cNvPr id="74" name="Shape 74"/>
          <p:cNvSpPr/>
          <p:nvPr/>
        </p:nvSpPr>
        <p:spPr>
          <a:xfrm>
            <a:off x="3479455" y="3798266"/>
            <a:ext cx="1144657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b="1">
                <a:solidFill>
                  <a:srgbClr val="73FD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avenida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5" y="2420934"/>
            <a:ext cx="2951167" cy="34290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" name="Group 83"/>
          <p:cNvGrpSpPr/>
          <p:nvPr/>
        </p:nvGrpSpPr>
        <p:grpSpPr>
          <a:xfrm>
            <a:off x="2520056" y="980752"/>
            <a:ext cx="6154936" cy="2213150"/>
            <a:chOff x="-1" y="-37"/>
            <a:chExt cx="6154934" cy="2213149"/>
          </a:xfrm>
        </p:grpSpPr>
        <p:sp>
          <p:nvSpPr>
            <p:cNvPr id="77" name="Shape 77"/>
            <p:cNvSpPr/>
            <p:nvPr/>
          </p:nvSpPr>
          <p:spPr>
            <a:xfrm>
              <a:off x="1259051" y="-38"/>
              <a:ext cx="4895883" cy="2213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0623" extrusionOk="0">
                  <a:moveTo>
                    <a:pt x="1919" y="6857"/>
                  </a:moveTo>
                  <a:cubicBezTo>
                    <a:pt x="744" y="7018"/>
                    <a:pt x="-110" y="8412"/>
                    <a:pt x="11" y="9971"/>
                  </a:cubicBezTo>
                  <a:cubicBezTo>
                    <a:pt x="81" y="10871"/>
                    <a:pt x="470" y="11672"/>
                    <a:pt x="1058" y="12130"/>
                  </a:cubicBezTo>
                  <a:lnTo>
                    <a:pt x="1047" y="12097"/>
                  </a:lnTo>
                  <a:cubicBezTo>
                    <a:pt x="237" y="13237"/>
                    <a:pt x="282" y="15025"/>
                    <a:pt x="1147" y="16091"/>
                  </a:cubicBezTo>
                  <a:cubicBezTo>
                    <a:pt x="1608" y="16659"/>
                    <a:pt x="2236" y="16931"/>
                    <a:pt x="2864" y="16834"/>
                  </a:cubicBezTo>
                  <a:lnTo>
                    <a:pt x="2853" y="16853"/>
                  </a:lnTo>
                  <a:cubicBezTo>
                    <a:pt x="3897" y="19265"/>
                    <a:pt x="6219" y="20100"/>
                    <a:pt x="8040" y="18718"/>
                  </a:cubicBezTo>
                  <a:cubicBezTo>
                    <a:pt x="8063" y="18700"/>
                    <a:pt x="8086" y="18683"/>
                    <a:pt x="8108" y="18665"/>
                  </a:cubicBezTo>
                  <a:lnTo>
                    <a:pt x="8102" y="18668"/>
                  </a:lnTo>
                  <a:cubicBezTo>
                    <a:pt x="9122" y="20688"/>
                    <a:pt x="11186" y="21231"/>
                    <a:pt x="12712" y="19881"/>
                  </a:cubicBezTo>
                  <a:cubicBezTo>
                    <a:pt x="13352" y="19315"/>
                    <a:pt x="13823" y="18473"/>
                    <a:pt x="14046" y="17498"/>
                  </a:cubicBezTo>
                  <a:lnTo>
                    <a:pt x="14050" y="17522"/>
                  </a:lnTo>
                  <a:cubicBezTo>
                    <a:pt x="15384" y="18621"/>
                    <a:pt x="17141" y="18085"/>
                    <a:pt x="17974" y="16325"/>
                  </a:cubicBezTo>
                  <a:cubicBezTo>
                    <a:pt x="18256" y="15729"/>
                    <a:pt x="18406" y="15039"/>
                    <a:pt x="18406" y="14336"/>
                  </a:cubicBezTo>
                  <a:lnTo>
                    <a:pt x="18400" y="14357"/>
                  </a:lnTo>
                  <a:cubicBezTo>
                    <a:pt x="20223" y="14013"/>
                    <a:pt x="21490" y="11783"/>
                    <a:pt x="21229" y="9377"/>
                  </a:cubicBezTo>
                  <a:cubicBezTo>
                    <a:pt x="21148" y="8627"/>
                    <a:pt x="20922" y="7918"/>
                    <a:pt x="20573" y="7318"/>
                  </a:cubicBezTo>
                  <a:lnTo>
                    <a:pt x="20566" y="7316"/>
                  </a:lnTo>
                  <a:cubicBezTo>
                    <a:pt x="21137" y="5554"/>
                    <a:pt x="20520" y="3512"/>
                    <a:pt x="19188" y="2756"/>
                  </a:cubicBezTo>
                  <a:cubicBezTo>
                    <a:pt x="19076" y="2693"/>
                    <a:pt x="18961" y="2640"/>
                    <a:pt x="18843" y="2597"/>
                  </a:cubicBezTo>
                  <a:lnTo>
                    <a:pt x="18852" y="2591"/>
                  </a:lnTo>
                  <a:cubicBezTo>
                    <a:pt x="18618" y="879"/>
                    <a:pt x="17375" y="-258"/>
                    <a:pt x="16075" y="50"/>
                  </a:cubicBezTo>
                  <a:cubicBezTo>
                    <a:pt x="15529" y="180"/>
                    <a:pt x="15034" y="555"/>
                    <a:pt x="14675" y="1113"/>
                  </a:cubicBezTo>
                  <a:lnTo>
                    <a:pt x="14679" y="1117"/>
                  </a:lnTo>
                  <a:cubicBezTo>
                    <a:pt x="13960" y="-129"/>
                    <a:pt x="12611" y="-369"/>
                    <a:pt x="11668" y="582"/>
                  </a:cubicBezTo>
                  <a:cubicBezTo>
                    <a:pt x="11406" y="845"/>
                    <a:pt x="11194" y="1183"/>
                    <a:pt x="11048" y="1572"/>
                  </a:cubicBezTo>
                  <a:lnTo>
                    <a:pt x="11055" y="1618"/>
                  </a:lnTo>
                  <a:cubicBezTo>
                    <a:pt x="10022" y="274"/>
                    <a:pt x="8360" y="291"/>
                    <a:pt x="7343" y="1657"/>
                  </a:cubicBezTo>
                  <a:cubicBezTo>
                    <a:pt x="7165" y="1895"/>
                    <a:pt x="7014" y="2167"/>
                    <a:pt x="6895" y="2463"/>
                  </a:cubicBezTo>
                  <a:lnTo>
                    <a:pt x="6887" y="2485"/>
                  </a:lnTo>
                  <a:cubicBezTo>
                    <a:pt x="5303" y="1260"/>
                    <a:pt x="3266" y="1962"/>
                    <a:pt x="2338" y="4053"/>
                  </a:cubicBezTo>
                  <a:cubicBezTo>
                    <a:pt x="1962" y="4900"/>
                    <a:pt x="1812" y="5889"/>
                    <a:pt x="1913" y="6862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07222" y="1202665"/>
              <a:ext cx="815989" cy="368843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171127" y="1323763"/>
              <a:ext cx="543997" cy="245901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-2" y="1417200"/>
              <a:ext cx="272003" cy="122957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1503353" y="119672"/>
              <a:ext cx="4491175" cy="188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cubicBezTo>
                    <a:pt x="417" y="13915"/>
                    <a:pt x="899" y="14078"/>
                    <a:pt x="1381" y="14023"/>
                  </a:cubicBezTo>
                  <a:moveTo>
                    <a:pt x="2000" y="19344"/>
                  </a:moveTo>
                  <a:cubicBezTo>
                    <a:pt x="2207" y="19308"/>
                    <a:pt x="2410" y="19233"/>
                    <a:pt x="2604" y="19120"/>
                  </a:cubicBezTo>
                  <a:moveTo>
                    <a:pt x="7435" y="20578"/>
                  </a:moveTo>
                  <a:cubicBezTo>
                    <a:pt x="7532" y="20937"/>
                    <a:pt x="7654" y="21279"/>
                    <a:pt x="7799" y="21600"/>
                  </a:cubicBezTo>
                  <a:moveTo>
                    <a:pt x="14381" y="20160"/>
                  </a:moveTo>
                  <a:cubicBezTo>
                    <a:pt x="14456" y="19795"/>
                    <a:pt x="14505" y="19419"/>
                    <a:pt x="14527" y="19039"/>
                  </a:cubicBezTo>
                  <a:moveTo>
                    <a:pt x="19208" y="16270"/>
                  </a:moveTo>
                  <a:cubicBezTo>
                    <a:pt x="19208" y="14502"/>
                    <a:pt x="18520" y="12889"/>
                    <a:pt x="17436" y="12115"/>
                  </a:cubicBezTo>
                  <a:moveTo>
                    <a:pt x="20811" y="9204"/>
                  </a:moveTo>
                  <a:cubicBezTo>
                    <a:pt x="21153" y="8777"/>
                    <a:pt x="21423" y="8239"/>
                    <a:pt x="21600" y="7632"/>
                  </a:cubicBezTo>
                  <a:moveTo>
                    <a:pt x="19744" y="2561"/>
                  </a:moveTo>
                  <a:cubicBezTo>
                    <a:pt x="19747" y="2312"/>
                    <a:pt x="19733" y="2063"/>
                    <a:pt x="19702" y="1818"/>
                  </a:cubicBezTo>
                  <a:moveTo>
                    <a:pt x="15078" y="0"/>
                  </a:moveTo>
                  <a:cubicBezTo>
                    <a:pt x="14912" y="285"/>
                    <a:pt x="14776" y="604"/>
                    <a:pt x="14673" y="947"/>
                  </a:cubicBezTo>
                  <a:moveTo>
                    <a:pt x="11061" y="564"/>
                  </a:moveTo>
                  <a:cubicBezTo>
                    <a:pt x="10973" y="823"/>
                    <a:pt x="10907" y="1098"/>
                    <a:pt x="10865" y="1381"/>
                  </a:cubicBezTo>
                  <a:moveTo>
                    <a:pt x="7163" y="2480"/>
                  </a:moveTo>
                  <a:cubicBezTo>
                    <a:pt x="6949" y="2175"/>
                    <a:pt x="6711" y="1909"/>
                    <a:pt x="6454" y="1688"/>
                  </a:cubicBezTo>
                  <a:moveTo>
                    <a:pt x="946" y="7074"/>
                  </a:moveTo>
                  <a:cubicBezTo>
                    <a:pt x="973" y="7356"/>
                    <a:pt x="1014" y="7635"/>
                    <a:pt x="1070" y="7907"/>
                  </a:cubicBezTo>
                </a:path>
              </a:pathLst>
            </a:custGeom>
            <a:noFill/>
            <a:ln w="25400" cap="flat">
              <a:solidFill>
                <a:srgbClr val="385D8A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2152902" y="227840"/>
              <a:ext cx="3198178" cy="1666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2000" b="1">
                  <a:solidFill>
                    <a:srgbClr val="FFFFFF"/>
                  </a:solidFill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U</a:t>
              </a:r>
              <a:r>
                <a:rPr sz="1600"/>
                <a:t>m eine Fremdsprache zu lernen, muss man - genau wie in anderen Fächern - schreiben, lesen, sprechen, mitarbeiten, mit anderen Schülerinnen und Schülern interagieren. </a:t>
              </a:r>
              <a: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247219" y="684530"/>
            <a:ext cx="8313657" cy="505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/>
            </a:pPr>
            <a:endParaRPr/>
          </a:p>
          <a:p>
            <a:pPr>
              <a:defRPr sz="2000"/>
            </a:pPr>
            <a:r>
              <a:t>Für alle drei Fremdsprachen, die man am GO ab der sechsten Klasse erlernen kann, also </a:t>
            </a:r>
            <a:r>
              <a:rPr b="1"/>
              <a:t>Latein, Französisch und Spanisch</a:t>
            </a:r>
            <a:r>
              <a:t>, gilt Folgendes:</a:t>
            </a:r>
          </a:p>
          <a:p>
            <a:pPr>
              <a:defRPr sz="2000"/>
            </a:pPr>
            <a:endParaRPr/>
          </a:p>
          <a:p>
            <a:pPr marL="200526" indent="-200526">
              <a:buSzPct val="100000"/>
              <a:buChar char="-"/>
              <a:defRPr sz="2000"/>
            </a:pPr>
            <a:r>
              <a:t>Die zweite Fremdsprache wird </a:t>
            </a:r>
            <a:r>
              <a:rPr b="1"/>
              <a:t>bis zum Ende der 10. Klasse</a:t>
            </a:r>
            <a:r>
              <a:t> gewählt.</a:t>
            </a:r>
          </a:p>
          <a:p>
            <a:pPr>
              <a:defRPr sz="2000"/>
            </a:pPr>
            <a:endParaRPr/>
          </a:p>
          <a:p>
            <a:pPr marL="200526" indent="-200526">
              <a:buSzPct val="100000"/>
              <a:buChar char="-"/>
              <a:defRPr sz="2000"/>
            </a:pPr>
            <a:r>
              <a:t>Man kann sie an Stelle von Englisch als </a:t>
            </a:r>
            <a:r>
              <a:rPr b="1"/>
              <a:t>Prüfungsfach für die  Überprüfungen</a:t>
            </a:r>
            <a:r>
              <a:t> in den Fremdsprachen wählen.</a:t>
            </a:r>
          </a:p>
          <a:p>
            <a:pPr>
              <a:defRPr sz="2000"/>
            </a:pPr>
            <a:endParaRPr/>
          </a:p>
          <a:p>
            <a:pPr marL="200526" indent="-200526">
              <a:buSzPct val="100000"/>
              <a:buChar char="-"/>
              <a:defRPr sz="2000"/>
            </a:pPr>
            <a:r>
              <a:t>Man hat folgende </a:t>
            </a:r>
            <a:r>
              <a:rPr b="1"/>
              <a:t>Stundenverteilung pro Woche</a:t>
            </a:r>
            <a:r>
              <a:t>:</a:t>
            </a:r>
          </a:p>
          <a:p>
            <a:pPr marL="581525" lvl="1" indent="-200525">
              <a:buSzPct val="100000"/>
              <a:buChar char="-"/>
              <a:defRPr sz="2000"/>
            </a:pPr>
            <a:r>
              <a:t>in der sechsten Klasse 4 Stunden Unterricht,</a:t>
            </a:r>
          </a:p>
          <a:p>
            <a:pPr marL="581525" lvl="1" indent="-200525">
              <a:buSzPct val="100000"/>
              <a:buChar char="-"/>
              <a:defRPr sz="2000"/>
            </a:pPr>
            <a:r>
              <a:t>in der siebten Klasse 5 Stunden Unterricht,</a:t>
            </a:r>
          </a:p>
          <a:p>
            <a:pPr marL="581525" lvl="1" indent="-200525">
              <a:buSzPct val="100000"/>
              <a:buChar char="-"/>
              <a:defRPr sz="2000"/>
            </a:pPr>
            <a:r>
              <a:t>in der achten Klasse 4 Stunden Unterricht,</a:t>
            </a:r>
          </a:p>
          <a:p>
            <a:pPr marL="581525" lvl="1" indent="-200525">
              <a:buSzPct val="100000"/>
              <a:buChar char="-"/>
              <a:defRPr sz="2000"/>
            </a:pPr>
            <a:r>
              <a:t>in der neunte Klasse 3 Stunden Unterricht,</a:t>
            </a:r>
          </a:p>
          <a:p>
            <a:pPr marL="581525" lvl="1" indent="-200525">
              <a:buSzPct val="100000"/>
              <a:buChar char="-"/>
              <a:defRPr sz="2000"/>
            </a:pPr>
            <a:r>
              <a:t>in der zehnten Klasse 3 Stunden Unterricht.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- Es werden </a:t>
            </a:r>
            <a:r>
              <a:rPr b="1"/>
              <a:t>pro Halbjahr zwei Klassenarbeiten</a:t>
            </a:r>
            <a:r>
              <a:t> geschrieben.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2725" y="3448050"/>
            <a:ext cx="1223963" cy="1863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" name="Group 90"/>
          <p:cNvGrpSpPr/>
          <p:nvPr/>
        </p:nvGrpSpPr>
        <p:grpSpPr>
          <a:xfrm>
            <a:off x="4997428" y="785088"/>
            <a:ext cx="3732060" cy="4597461"/>
            <a:chOff x="0" y="0"/>
            <a:chExt cx="3732059" cy="4597460"/>
          </a:xfrm>
        </p:grpSpPr>
        <p:pic>
          <p:nvPicPr>
            <p:cNvPr id="88" name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732060" cy="4597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" name="Shape 89"/>
            <p:cNvSpPr/>
            <p:nvPr/>
          </p:nvSpPr>
          <p:spPr>
            <a:xfrm>
              <a:off x="25240" y="8933"/>
              <a:ext cx="3681576" cy="4206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2">
                <a:defRPr sz="2000" b="1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WIE?</a:t>
              </a:r>
              <a:r>
                <a:rPr b="0"/>
                <a:t> </a:t>
              </a:r>
            </a:p>
            <a:p>
              <a:pPr lvl="2">
                <a:defRPr sz="2000" b="1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endParaRPr b="0"/>
            </a:p>
            <a:p>
              <a:pPr lvl="4">
                <a:lnSpc>
                  <a:spcPct val="150000"/>
                </a:lnSpc>
                <a:defRPr sz="2000" b="1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</a:t>
              </a:r>
              <a:r>
                <a:rPr b="0"/>
                <a:t>Dialoge/ Rollenspiele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Poster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Smartboard / digitale Tafel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Radiofeatures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Musik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Filme / Serien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Internet-Recherche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Lehrbuch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577830" y="523831"/>
            <a:ext cx="4156219" cy="5130586"/>
            <a:chOff x="0" y="-1"/>
            <a:chExt cx="4156217" cy="5130584"/>
          </a:xfrm>
        </p:grpSpPr>
        <p:pic>
          <p:nvPicPr>
            <p:cNvPr id="91" name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2"/>
              <a:ext cx="4156219" cy="5119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" name="Shape 92"/>
            <p:cNvSpPr/>
            <p:nvPr/>
          </p:nvSpPr>
          <p:spPr>
            <a:xfrm>
              <a:off x="28108" y="9948"/>
              <a:ext cx="4100000" cy="5120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lvl="2">
                <a:defRPr sz="2000" b="1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WAS?</a:t>
              </a:r>
              <a:r>
                <a:rPr b="0"/>
                <a:t> </a:t>
              </a:r>
            </a:p>
            <a:p>
              <a:pPr lvl="2">
                <a:defRPr sz="2000" b="1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endParaRPr b="0"/>
            </a:p>
            <a:p>
              <a:pPr lvl="4">
                <a:lnSpc>
                  <a:spcPct val="150000"/>
                </a:lnSpc>
                <a:defRPr sz="2000" b="1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</a:t>
              </a:r>
              <a:r>
                <a:rPr b="0"/>
                <a:t>Kernkompetenzen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Grammatik</a:t>
              </a:r>
            </a:p>
            <a:p>
              <a:pPr lvl="4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Sprachmittlung</a:t>
              </a:r>
            </a:p>
            <a:p>
              <a:pPr lvl="7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kulturelle Einblicke in </a:t>
              </a:r>
            </a:p>
            <a:p>
              <a:pPr lvl="7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   spanischsprachige Länder</a:t>
              </a:r>
            </a:p>
            <a:p>
              <a:pPr lvl="7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   (sprachliche Besonderheiten,</a:t>
              </a:r>
            </a:p>
            <a:p>
              <a:pPr lvl="7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    Essen, Literatur, Musik, </a:t>
              </a:r>
            </a:p>
            <a:p>
              <a:pPr lvl="7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    Kunst, Geschichte, Politik, </a:t>
              </a:r>
            </a:p>
            <a:p>
              <a:pPr lvl="7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     Zeitgeschehen) </a:t>
              </a:r>
            </a:p>
            <a:p>
              <a:pPr lvl="6">
                <a:lnSpc>
                  <a:spcPct val="150000"/>
                </a:lnSpc>
                <a:defRPr sz="2000">
                  <a:latin typeface="Bahnschrift Light"/>
                  <a:ea typeface="Bahnschrift Light"/>
                  <a:cs typeface="Bahnschrift Light"/>
                  <a:sym typeface="Bahnschrift Light"/>
                </a:defRPr>
              </a:pPr>
              <a:r>
                <a:t>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355467" y="947250"/>
            <a:ext cx="8048484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Im Anfangsunterricht arbeiten wir am GO mit dem Lehrwerk </a:t>
            </a:r>
            <a:r>
              <a:rPr>
                <a:solidFill>
                  <a:srgbClr val="0433FF"/>
                </a:solidFill>
              </a:rPr>
              <a:t>Apúntate</a:t>
            </a:r>
            <a:r>
              <a:t>, </a:t>
            </a:r>
          </a:p>
          <a:p>
            <a:r>
              <a:t>das altersgemäß an den Erwerb einer modernen Fremdsprache heran führt.  </a:t>
            </a:r>
          </a:p>
        </p:txBody>
      </p:sp>
      <p:pic>
        <p:nvPicPr>
          <p:cNvPr id="96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8990">
            <a:off x="136854" y="2332109"/>
            <a:ext cx="4497912" cy="339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397880">
            <a:off x="4023478" y="2350691"/>
            <a:ext cx="4470733" cy="33626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Larissa-Design">
  <a:themeElements>
    <a:clrScheme name="Larissa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Larissa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Larissa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Larissa-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Larissa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</Words>
  <Application>Microsoft Office PowerPoint</Application>
  <PresentationFormat>Bildschirmpräsentation (4:3)</PresentationFormat>
  <Paragraphs>124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Apple Color Emoji</vt:lpstr>
      <vt:lpstr>Arial</vt:lpstr>
      <vt:lpstr>Bahnschrift Light</vt:lpstr>
      <vt:lpstr>Bahnschrift SemiLight</vt:lpstr>
      <vt:lpstr>Calibri</vt:lpstr>
      <vt:lpstr>Chalkboard</vt:lpstr>
      <vt:lpstr>Helvetica</vt:lpstr>
      <vt:lpstr>Larissa-Design</vt:lpstr>
      <vt:lpstr>PowerPoint-Präsentation</vt:lpstr>
      <vt:lpstr> Es gibt viele Gründe Spanisch zu lernen …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Besondere Förderung im Fach Spanisch: </vt:lpstr>
      <vt:lpstr>Besondere Förderung im Fach Spanisch: 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RH</cp:lastModifiedBy>
  <cp:revision>1</cp:revision>
  <dcterms:modified xsi:type="dcterms:W3CDTF">2021-03-21T16:17:29Z</dcterms:modified>
</cp:coreProperties>
</file>