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1EC741-E430-0E17-B2D5-DF16AE453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1839" y="1447800"/>
            <a:ext cx="3342459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4200" b="1" dirty="0" err="1"/>
              <a:t>P</a:t>
            </a:r>
            <a:r>
              <a:rPr lang="de-DE" sz="4200" dirty="0" err="1"/>
              <a:t>gw</a:t>
            </a:r>
            <a:r>
              <a:rPr lang="de-DE" sz="4200" dirty="0"/>
              <a:t>  </a:t>
            </a:r>
            <a:r>
              <a:rPr lang="de-DE" sz="4200" b="1" dirty="0"/>
              <a:t>u</a:t>
            </a:r>
            <a:r>
              <a:rPr lang="de-DE" sz="4200" dirty="0"/>
              <a:t>nd </a:t>
            </a:r>
            <a:r>
              <a:rPr lang="de-DE" sz="4200" b="1" dirty="0"/>
              <a:t>G</a:t>
            </a:r>
            <a:r>
              <a:rPr lang="de-DE" sz="4200" dirty="0"/>
              <a:t>eschichte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146C4CF-782B-ABB0-767E-67FEACD58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1839" y="4777379"/>
            <a:ext cx="3342459" cy="1471019"/>
          </a:xfrm>
        </p:spPr>
        <p:txBody>
          <a:bodyPr>
            <a:normAutofit/>
          </a:bodyPr>
          <a:lstStyle/>
          <a:p>
            <a:r>
              <a:rPr lang="de-DE" sz="1800"/>
              <a:t>Tutor: Christian Jessen-Klingenberg</a:t>
            </a:r>
          </a:p>
          <a:p>
            <a:r>
              <a:rPr lang="de-DE" sz="1800"/>
              <a:t>Profilgebendes Fach: philipp Spohner</a:t>
            </a:r>
          </a:p>
        </p:txBody>
      </p:sp>
      <p:pic>
        <p:nvPicPr>
          <p:cNvPr id="8" name="Grafik 8">
            <a:extLst>
              <a:ext uri="{FF2B5EF4-FFF2-40B4-BE49-F238E27FC236}">
                <a16:creationId xmlns:a16="http://schemas.microsoft.com/office/drawing/2014/main" id="{B7ED86C9-0966-3DC5-8647-78192E1B1A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97" r="-2" b="-2"/>
          <a:stretch/>
        </p:blipFill>
        <p:spPr>
          <a:xfrm>
            <a:off x="607848" y="609600"/>
            <a:ext cx="3397707" cy="27439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4" name="Grafik 4">
            <a:extLst>
              <a:ext uri="{FF2B5EF4-FFF2-40B4-BE49-F238E27FC236}">
                <a16:creationId xmlns:a16="http://schemas.microsoft.com/office/drawing/2014/main" id="{7E4EA188-2828-E53F-F784-4D49A24E47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879" r="2" b="33220"/>
          <a:stretch/>
        </p:blipFill>
        <p:spPr>
          <a:xfrm>
            <a:off x="4156431" y="609601"/>
            <a:ext cx="3397707" cy="27439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5" name="Grafik 5">
            <a:extLst>
              <a:ext uri="{FF2B5EF4-FFF2-40B4-BE49-F238E27FC236}">
                <a16:creationId xmlns:a16="http://schemas.microsoft.com/office/drawing/2014/main" id="{BED2DA97-F08F-69A8-420C-BE34BFC6D9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840" r="1759" b="-2"/>
          <a:stretch/>
        </p:blipFill>
        <p:spPr>
          <a:xfrm>
            <a:off x="607848" y="3504436"/>
            <a:ext cx="3397707" cy="27439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7" name="Grafik 7">
            <a:extLst>
              <a:ext uri="{FF2B5EF4-FFF2-40B4-BE49-F238E27FC236}">
                <a16:creationId xmlns:a16="http://schemas.microsoft.com/office/drawing/2014/main" id="{E7B42417-5AD5-6006-0986-54886374915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314" r="-3" b="27984"/>
          <a:stretch/>
        </p:blipFill>
        <p:spPr>
          <a:xfrm>
            <a:off x="4156431" y="3504436"/>
            <a:ext cx="3397707" cy="27439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9" name="Grafik 9">
            <a:extLst>
              <a:ext uri="{FF2B5EF4-FFF2-40B4-BE49-F238E27FC236}">
                <a16:creationId xmlns:a16="http://schemas.microsoft.com/office/drawing/2014/main" id="{45E5C784-2B66-F329-16EC-43D7F6E918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0099" y="1219703"/>
            <a:ext cx="3809999" cy="220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53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A5ED102-12DE-2E8F-8EAD-F2EA7DCE0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Vorstellung der Tutoren</a:t>
            </a:r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27215116-9423-0A3C-3F9C-2362A2380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43854" y="1547570"/>
            <a:ext cx="6270662" cy="376239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99265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204F4-D43F-D7B0-D6C6-4F97D3292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Aufbau des Profils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D38286-F131-137D-2D08-C999693489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Politik,Gesellschaft,Wirtschaft (4 WS)</a:t>
            </a:r>
          </a:p>
          <a:p>
            <a:r>
              <a:rPr lang="de-DE" dirty="0"/>
              <a:t>Geschichte (4 WS)</a:t>
            </a:r>
          </a:p>
          <a:p>
            <a:r>
              <a:rPr lang="de-DE" dirty="0"/>
              <a:t>Seminar (2 WS) - wissenschaftliches Arbeiten</a:t>
            </a:r>
          </a:p>
          <a:p>
            <a:endParaRPr lang="de-DE" dirty="0"/>
          </a:p>
        </p:txBody>
      </p:sp>
      <p:pic>
        <p:nvPicPr>
          <p:cNvPr id="8" name="Grafik 8">
            <a:extLst>
              <a:ext uri="{FF2B5EF4-FFF2-40B4-BE49-F238E27FC236}">
                <a16:creationId xmlns:a16="http://schemas.microsoft.com/office/drawing/2014/main" id="{4AD44C36-3D2D-06CA-6D59-21D42997003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534693" y="628711"/>
            <a:ext cx="2946298" cy="5776571"/>
          </a:xfrm>
        </p:spPr>
      </p:pic>
    </p:spTree>
    <p:extLst>
      <p:ext uri="{BB962C8B-B14F-4D97-AF65-F5344CB8AC3E}">
        <p14:creationId xmlns:p14="http://schemas.microsoft.com/office/powerpoint/2010/main" val="88777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224952-75DF-9897-0122-9C24C7680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bietet das Profil?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3D6719-EFCE-A6B4-9911-AFCB0A0FC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sz="3600" b="0" i="0" u="none" strike="noStrike" dirty="0">
                <a:effectLst/>
                <a:latin typeface="Lato" panose="020F0502020204030204" pitchFamily="34" charset="0"/>
              </a:rPr>
              <a:t>Dieses Profil richtet sich an Schülerinnen und Schüler, die</a:t>
            </a:r>
          </a:p>
          <a:p>
            <a:r>
              <a:rPr lang="de-DE" b="0" i="0" u="none" strike="noStrike" dirty="0">
                <a:effectLst/>
                <a:latin typeface="Lato" panose="020F0502020204030204" pitchFamily="34" charset="0"/>
              </a:rPr>
              <a:t> Interesse und Begeisterung für politische und historische Sachverhalte, Fragestellungen und Themengebiete mitbringen.</a:t>
            </a:r>
          </a:p>
          <a:p>
            <a:r>
              <a:rPr lang="de-DE" b="0" i="0" u="none" strike="noStrike" dirty="0">
                <a:effectLst/>
                <a:latin typeface="Lato" panose="020F0502020204030204" pitchFamily="34" charset="0"/>
              </a:rPr>
              <a:t>Lust darauf haben, komplexe Zusammenhänge der Zeit- und Erinnerungsgeschichte zu hinterfragen und verstehen zu wollen.</a:t>
            </a:r>
          </a:p>
          <a:p>
            <a:r>
              <a:rPr lang="de-DE" dirty="0">
                <a:latin typeface="Lato" panose="020F0502020204030204" pitchFamily="34" charset="0"/>
              </a:rPr>
              <a:t>Von der </a:t>
            </a:r>
            <a:r>
              <a:rPr lang="de-DE" b="1" dirty="0">
                <a:latin typeface="Lato" panose="020F0502020204030204" pitchFamily="34" charset="0"/>
              </a:rPr>
              <a:t>Voraussetzung</a:t>
            </a:r>
            <a:r>
              <a:rPr lang="de-DE" b="1" i="0" u="none" strike="noStrike" dirty="0">
                <a:effectLst/>
                <a:latin typeface="Lato" panose="020F0502020204030204" pitchFamily="34" charset="0"/>
              </a:rPr>
              <a:t> </a:t>
            </a:r>
            <a:r>
              <a:rPr lang="de-DE" b="0" i="0" u="none" strike="noStrike" dirty="0">
                <a:effectLst/>
                <a:latin typeface="Lato" panose="020F0502020204030204" pitchFamily="34" charset="0"/>
              </a:rPr>
              <a:t> zum Lesen auch umfangreicherer Texte und Quellen nicht abgeschreckt sind.</a:t>
            </a:r>
          </a:p>
          <a:p>
            <a:r>
              <a:rPr lang="de-DE" b="0" i="0" u="none" strike="noStrike" dirty="0">
                <a:effectLst/>
                <a:latin typeface="Lato" panose="020F0502020204030204" pitchFamily="34" charset="0"/>
              </a:rPr>
              <a:t> offene Diskurse und Diskussionen zum Unterrichtsgegenstand führen wollen und sich einzubringen, um sich mit der inhaltlichen Argumentation miteinander auszutauschen.</a:t>
            </a:r>
          </a:p>
          <a:p>
            <a:r>
              <a:rPr lang="de-DE" b="0" i="0" u="none" strike="noStrike" dirty="0">
                <a:effectLst/>
                <a:latin typeface="Lato" panose="020F0502020204030204" pitchFamily="34" charset="0"/>
              </a:rPr>
              <a:t>die Welt um sich herum besser verstehen wollen und die sich mit inhaltlichen Argumenten von Geschichtskultur und Zeitgeist auseinandersetzen wollen. </a:t>
            </a:r>
          </a:p>
          <a:p>
            <a:r>
              <a:rPr lang="de-DE" b="0" i="0" u="none" strike="noStrike" dirty="0">
                <a:effectLst/>
                <a:latin typeface="Lato" panose="020F0502020204030204" pitchFamily="34" charset="0"/>
              </a:rPr>
              <a:t>die sich zentrale Gedanken um die Zukunft von heute machen und diese vielleicht sogar </a:t>
            </a:r>
            <a:r>
              <a:rPr lang="de-DE" b="0" i="0" u="none" strike="noStrike" dirty="0" err="1">
                <a:effectLst/>
                <a:latin typeface="Lato" panose="020F0502020204030204" pitchFamily="34" charset="0"/>
              </a:rPr>
              <a:t>mitgestalten</a:t>
            </a:r>
            <a:r>
              <a:rPr lang="de-DE" b="0" i="0" u="none" strike="noStrike" dirty="0">
                <a:effectLst/>
                <a:latin typeface="Lato" panose="020F0502020204030204" pitchFamily="34" charset="0"/>
              </a:rPr>
              <a:t> wollen. </a:t>
            </a:r>
          </a:p>
        </p:txBody>
      </p:sp>
    </p:spTree>
    <p:extLst>
      <p:ext uri="{BB962C8B-B14F-4D97-AF65-F5344CB8AC3E}">
        <p14:creationId xmlns:p14="http://schemas.microsoft.com/office/powerpoint/2010/main" val="4034425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AC58DA-66E4-E033-9E4A-F133F80C0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Inhaltliche Aspekte des Profils(Bildungspläne)</a:t>
            </a:r>
          </a:p>
        </p:txBody>
      </p:sp>
      <p:pic>
        <p:nvPicPr>
          <p:cNvPr id="5" name="Grafik 5">
            <a:extLst>
              <a:ext uri="{FF2B5EF4-FFF2-40B4-BE49-F238E27FC236}">
                <a16:creationId xmlns:a16="http://schemas.microsoft.com/office/drawing/2014/main" id="{4D82CD58-4B38-BDB5-2359-203426FB7A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4365" y="2055812"/>
            <a:ext cx="5701636" cy="4583397"/>
          </a:xfrm>
        </p:spPr>
      </p:pic>
      <p:pic>
        <p:nvPicPr>
          <p:cNvPr id="15" name="Grafik 15">
            <a:extLst>
              <a:ext uri="{FF2B5EF4-FFF2-40B4-BE49-F238E27FC236}">
                <a16:creationId xmlns:a16="http://schemas.microsoft.com/office/drawing/2014/main" id="{E06A4728-8F60-F501-26B8-63E514CF8F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74554" y="1282575"/>
            <a:ext cx="5523082" cy="5356634"/>
          </a:xfrm>
        </p:spPr>
      </p:pic>
    </p:spTree>
    <p:extLst>
      <p:ext uri="{BB962C8B-B14F-4D97-AF65-F5344CB8AC3E}">
        <p14:creationId xmlns:p14="http://schemas.microsoft.com/office/powerpoint/2010/main" val="4257218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428D42-A025-D725-9096-C9AC91816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Und sonst?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43ECBE-5339-DBD5-51A5-C44E6B461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Fächerübergreifender Unterricht</a:t>
            </a:r>
          </a:p>
          <a:p>
            <a:r>
              <a:rPr lang="de-DE" dirty="0"/>
              <a:t>Außerschulische Lernorte, Exkursionen, Profilfahrt</a:t>
            </a:r>
          </a:p>
          <a:p>
            <a:r>
              <a:rPr lang="de-DE" dirty="0"/>
              <a:t>Planspiele,Projekte etc.</a:t>
            </a:r>
          </a:p>
        </p:txBody>
      </p:sp>
    </p:spTree>
    <p:extLst>
      <p:ext uri="{BB962C8B-B14F-4D97-AF65-F5344CB8AC3E}">
        <p14:creationId xmlns:p14="http://schemas.microsoft.com/office/powerpoint/2010/main" val="718008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C060E2-2547-A4F8-EA9E-047EAB558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Zeit für eure Fragen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EBA1FB-882E-64EB-B65B-938F487719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12962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Breitbild</PresentationFormat>
  <Slides>7</Slides>
  <Notes>0</Notes>
  <HiddenSlides>0</HiddenSlide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Ion</vt:lpstr>
      <vt:lpstr>Pgw  und Geschichte </vt:lpstr>
      <vt:lpstr>Vorstellung der Tutoren</vt:lpstr>
      <vt:lpstr>Aufbau des Profils</vt:lpstr>
      <vt:lpstr>Was bietet das Profil?</vt:lpstr>
      <vt:lpstr>Inhaltliche Aspekte des Profils(Bildungspläne)</vt:lpstr>
      <vt:lpstr>Und sonst?</vt:lpstr>
      <vt:lpstr>Zeit für eure Fragen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Pgw  und Geschichte </dc:title>
  <dc:creator>Philipp Spohner</dc:creator>
  <cp:lastModifiedBy>Philipp Spohner</cp:lastModifiedBy>
  <cp:revision>1</cp:revision>
  <dcterms:created xsi:type="dcterms:W3CDTF">2023-02-08T21:03:45Z</dcterms:created>
  <dcterms:modified xsi:type="dcterms:W3CDTF">2023-02-09T15:13:17Z</dcterms:modified>
</cp:coreProperties>
</file>